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79" r:id="rId5"/>
    <p:sldId id="264" r:id="rId6"/>
    <p:sldId id="265" r:id="rId7"/>
    <p:sldId id="263" r:id="rId8"/>
    <p:sldId id="260" r:id="rId9"/>
    <p:sldId id="259" r:id="rId10"/>
    <p:sldId id="270" r:id="rId11"/>
    <p:sldId id="266" r:id="rId12"/>
    <p:sldId id="277" r:id="rId13"/>
    <p:sldId id="278" r:id="rId14"/>
    <p:sldId id="267" r:id="rId15"/>
    <p:sldId id="276" r:id="rId16"/>
    <p:sldId id="275" r:id="rId17"/>
    <p:sldId id="272" r:id="rId18"/>
    <p:sldId id="268" r:id="rId19"/>
    <p:sldId id="269" r:id="rId20"/>
    <p:sldId id="273" r:id="rId21"/>
    <p:sldId id="262" r:id="rId22"/>
    <p:sldId id="27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/>
    <p:restoredTop sz="94694"/>
  </p:normalViewPr>
  <p:slideViewPr>
    <p:cSldViewPr snapToGrid="0">
      <p:cViewPr varScale="1">
        <p:scale>
          <a:sx n="152" d="100"/>
          <a:sy n="15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83494-2423-DB44-AF57-0E994EC455BE}" type="datetimeFigureOut">
              <a:rPr lang="en-RU" smtClean="0"/>
              <a:t>22.06.2022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F59B-2D6D-CD4A-B3DB-D92F8AFE3DD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6388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AC8FE-6586-4F61-BF25-8AC551FD5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C1C601-6D6D-4173-A03D-E246475D1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5E7813-53D8-47E9-8D72-C60C49FD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A9A8EC-6DE1-4C60-85D5-4AEF5C64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7D4500-C133-44CD-86EB-F595599F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6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67923-DE76-43F0-9675-433531F9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8AAE3C-7E83-44A8-9407-C02EDBE3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E76916-A0FB-42DB-BD9F-55BD5470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9940F2-F652-4656-9B4E-130EF538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0ABEB-44A3-4A5A-A4BD-9D5D012A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06A05-E1D0-4A8A-97A3-4C83ACB82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57C4E0-81E4-4BFB-B933-95B0169E3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EFB34F-D721-41D0-A1CC-90919131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16BBAB-0262-4F40-AE12-2239F44E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520B24-99C8-4313-B44C-9E810E2B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85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9481F-643D-409E-A6F0-FBED7DD5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A6C772-9749-4CF8-9034-E933BEA9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418F1B-8E59-44CB-961A-289B9570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23D7E-95C2-4A33-AD89-F226AF22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42B2C9-9F9B-4A14-ADA7-C78F4754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09B5E-125F-47BB-A5FF-BB36BF79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67E13E-C6BC-459E-AD29-E60ED167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20BDF-6BA9-4DF6-B1AE-86AB972B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FA83F7-CC4C-4C8D-AC61-CCED227C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8EB69-04B1-4D82-9D0F-F555596C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28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D38B4-15CC-4351-B86E-C0A99574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8F14E-10C8-4512-8813-7D7CF2297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38797D-28F9-412D-89EA-9080C67E3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0863AD-A30F-4CED-BA54-2FF224B8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91D0B9-1E5E-4BB5-A8E7-ACA5BEF4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F98D06-2BAF-441C-8188-DE38D73F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2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5D06E-2090-4228-A4AC-39C12C7D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FFB74F-9DAD-4F73-8ACC-DE943537F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981EA7-A3BC-4B47-9E97-89713D072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3CCB47-9740-4620-8202-AE517F64A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03A837-6BBE-4B21-A8CB-A06B213D8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BC2EF4-CF3C-4D2C-8032-973C2E80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B0E78C-851B-44B9-9DAF-14B0E25A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64C6EB-26CC-489A-986C-7DE68CBA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20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5D1EA-5C35-4ABC-A324-FF889DFC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561155-6CD1-4175-9F5D-EA0F7B04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12BE93-8ABB-4EED-BE76-722509F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8932CA-BB75-42D2-9437-7896C006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78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719AAC-9B9D-4714-BBBB-C22BC3EF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CB2CAF-A728-4319-843F-7C19F48E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5FC61E-3365-4B25-B1AD-C5CAC06C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93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A86E9-F1CA-4346-9FE6-779348FB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2BE26-F273-4A01-AD96-CEFF775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494F98-DB6E-4A65-AD27-593A2EA1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C27010-1341-445B-9956-BFAC7E87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C1C8C7-721C-432F-A0B3-6270E123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EB71B4-FE80-4162-AA76-0A2502FA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31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A155F-B762-4B29-9656-4CE0DB9A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4BC3C3-43D7-4FAB-B75E-948CEF710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29453A-2D70-48E6-8BEA-69D5F48AB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20C1A6-9573-4D7D-B8C1-F946E94B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999A88-F6A6-4332-A226-A8236BF7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839474-5B85-460E-93C4-6D6E25E0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3E87B-DE5E-4EAB-8C5D-08AAC2D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044D01-8A37-446D-B8FD-883504A7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BF0307-570F-49B5-B30A-271758677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BE5F-0E6D-41DB-81D9-950E8D2117EC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61C74C-A065-4571-98FC-914CC75D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CFE693-A04E-4C8E-8CBD-2A591D7FE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9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C11BB-48CE-498F-8AD9-865D85DC1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1770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/>
              <a:t>Анализ типовых CRM-систем и определение оптимального инструментария для их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785DAB-55B7-4DD0-B6B1-0E47719CE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052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ОБУЧАЮЩИЙСЯ:  </a:t>
            </a:r>
            <a:r>
              <a:rPr lang="ru-RU" dirty="0" err="1"/>
              <a:t>Взюков</a:t>
            </a:r>
            <a:r>
              <a:rPr lang="ru-RU" dirty="0"/>
              <a:t> О</a:t>
            </a:r>
            <a:r>
              <a:rPr lang="en-US" dirty="0" err="1"/>
              <a:t>л</a:t>
            </a:r>
            <a:r>
              <a:rPr lang="ru-RU" dirty="0" err="1"/>
              <a:t>ег</a:t>
            </a:r>
            <a:r>
              <a:rPr lang="ru-RU" dirty="0"/>
              <a:t> Валерьевич</a:t>
            </a:r>
            <a:endParaRPr lang="ru-RU" b="1" dirty="0"/>
          </a:p>
          <a:p>
            <a:r>
              <a:rPr lang="ru-RU" b="1" dirty="0"/>
              <a:t>РУКОВОДИТЕЛЬ:</a:t>
            </a:r>
            <a:r>
              <a:rPr lang="ru-RU" dirty="0"/>
              <a:t> к.т.н., доцент, доцент</a:t>
            </a:r>
            <a:r>
              <a:rPr lang="en-US" dirty="0"/>
              <a:t>,</a:t>
            </a:r>
            <a:r>
              <a:rPr lang="ru-RU" dirty="0"/>
              <a:t> Макаренко А.Е.</a:t>
            </a:r>
          </a:p>
          <a:p>
            <a:r>
              <a:rPr lang="ru-RU" b="1" dirty="0"/>
              <a:t>ЗАВЕДУЮЩИЙ КАФЕДРОЙ: </a:t>
            </a:r>
            <a:r>
              <a:rPr lang="ru-RU" dirty="0"/>
              <a:t>к. ф.-м. н</a:t>
            </a:r>
            <a:r>
              <a:rPr lang="en-US" dirty="0"/>
              <a:t>. </a:t>
            </a:r>
            <a:r>
              <a:rPr lang="ru-RU" dirty="0"/>
              <a:t>доцент</a:t>
            </a:r>
            <a:r>
              <a:rPr lang="en-US" dirty="0"/>
              <a:t>, </a:t>
            </a:r>
            <a:r>
              <a:rPr lang="ru-RU" dirty="0" err="1"/>
              <a:t>Рытиков</a:t>
            </a:r>
            <a:r>
              <a:rPr lang="ru-RU" dirty="0"/>
              <a:t> Г</a:t>
            </a:r>
            <a:r>
              <a:rPr lang="en-US" dirty="0"/>
              <a:t>.</a:t>
            </a:r>
            <a:r>
              <a:rPr lang="ru-RU" dirty="0"/>
              <a:t>О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	</a:t>
            </a:r>
          </a:p>
          <a:p>
            <a:endParaRPr lang="ru-RU" dirty="0"/>
          </a:p>
        </p:txBody>
      </p:sp>
      <p:pic>
        <p:nvPicPr>
          <p:cNvPr id="6" name="Picture 2" descr="ÐÐ°ÑÑÐ¸Ð½ÐºÐ¸ Ð¿Ð¾ Ð·Ð°Ð¿ÑÐ¾ÑÑ Ð³ÑÑ png">
            <a:extLst>
              <a:ext uri="{FF2B5EF4-FFF2-40B4-BE49-F238E27FC236}">
                <a16:creationId xmlns:a16="http://schemas.microsoft.com/office/drawing/2014/main" id="{1C14BB44-0CD1-49F9-B926-858D55E8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91" y="165992"/>
            <a:ext cx="464618" cy="45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26260D1-37C3-40D5-B610-C8722423BB2A}"/>
              </a:ext>
            </a:extLst>
          </p:cNvPr>
          <p:cNvSpPr/>
          <p:nvPr/>
        </p:nvSpPr>
        <p:spPr>
          <a:xfrm>
            <a:off x="3576685" y="756762"/>
            <a:ext cx="5038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cap="all" dirty="0"/>
              <a:t>ГОСУДАРСТВЕННЫЙ УНИВЕРСИТЕТ УПРАВЛЕНИЯ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257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БАЗА ДАННЫХ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90A222D-A82E-B461-3162-FD27CD61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0" y="2688475"/>
            <a:ext cx="2159336" cy="2108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24CFF-0303-38A2-6F51-34A26672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091" y="2663011"/>
            <a:ext cx="2159336" cy="2159336"/>
          </a:xfrm>
          <a:prstGeom prst="rect">
            <a:avLst/>
          </a:prstGeom>
        </p:spPr>
      </p:pic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79433097-251A-D6D1-4D7B-A7C148F25782}"/>
              </a:ext>
            </a:extLst>
          </p:cNvPr>
          <p:cNvSpPr/>
          <p:nvPr/>
        </p:nvSpPr>
        <p:spPr>
          <a:xfrm>
            <a:off x="3336064" y="1665496"/>
            <a:ext cx="55198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PostgreSQL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или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MySQL?</a:t>
            </a:r>
          </a:p>
          <a:p>
            <a:pPr algn="ctr"/>
            <a:b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Метод анализа иерархий</a:t>
            </a:r>
          </a:p>
        </p:txBody>
      </p:sp>
      <p:sp>
        <p:nvSpPr>
          <p:cNvPr id="29" name="Прямоугольник 5">
            <a:extLst>
              <a:ext uri="{FF2B5EF4-FFF2-40B4-BE49-F238E27FC236}">
                <a16:creationId xmlns:a16="http://schemas.microsoft.com/office/drawing/2014/main" id="{08448AB2-6B6B-7AAF-4DCA-A9686388AFF3}"/>
              </a:ext>
            </a:extLst>
          </p:cNvPr>
          <p:cNvSpPr/>
          <p:nvPr/>
        </p:nvSpPr>
        <p:spPr>
          <a:xfrm>
            <a:off x="3336062" y="2861523"/>
            <a:ext cx="55198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Критерии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Архитектура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Поддерживаемые типы данных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Поддерживаемые индексы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Производительность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Безопасность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Поддержка</a:t>
            </a:r>
          </a:p>
        </p:txBody>
      </p:sp>
      <p:sp>
        <p:nvSpPr>
          <p:cNvPr id="30" name="Прямоугольник 5">
            <a:extLst>
              <a:ext uri="{FF2B5EF4-FFF2-40B4-BE49-F238E27FC236}">
                <a16:creationId xmlns:a16="http://schemas.microsoft.com/office/drawing/2014/main" id="{940F0E0F-5B3E-72A9-AF44-826B8B211FFD}"/>
              </a:ext>
            </a:extLst>
          </p:cNvPr>
          <p:cNvSpPr/>
          <p:nvPr/>
        </p:nvSpPr>
        <p:spPr>
          <a:xfrm>
            <a:off x="3336062" y="5534876"/>
            <a:ext cx="551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PostgreSQL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73D9F-C58B-E83C-8AD6-22F2437F5972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9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414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838200" y="5618923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Persistence Ignorance -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Hibernate ORM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106" name="Picture 10" descr="Hibernate. Everything data.">
            <a:extLst>
              <a:ext uri="{FF2B5EF4-FFF2-40B4-BE49-F238E27FC236}">
                <a16:creationId xmlns:a16="http://schemas.microsoft.com/office/drawing/2014/main" id="{31A946E0-E5CF-4338-BCD0-92967EBF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08" y="5309228"/>
            <a:ext cx="4053951" cy="10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pring Data JPA &amp; Hibernate with Cucumber – Software Testing">
            <a:extLst>
              <a:ext uri="{FF2B5EF4-FFF2-40B4-BE49-F238E27FC236}">
                <a16:creationId xmlns:a16="http://schemas.microsoft.com/office/drawing/2014/main" id="{F12784F4-DB28-46DB-A412-F3CC28DC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66" y="3365185"/>
            <a:ext cx="3028836" cy="15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EFCD501-66D6-4844-AE13-0EA92988C8EB}"/>
              </a:ext>
            </a:extLst>
          </p:cNvPr>
          <p:cNvSpPr/>
          <p:nvPr/>
        </p:nvSpPr>
        <p:spPr>
          <a:xfrm>
            <a:off x="838200" y="3905714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Repository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attern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- Spring Data JPA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4526-FDBC-17DD-4489-805F5D1BF70E}"/>
              </a:ext>
            </a:extLst>
          </p:cNvPr>
          <p:cNvSpPr txBox="1"/>
          <p:nvPr/>
        </p:nvSpPr>
        <p:spPr>
          <a:xfrm>
            <a:off x="11660697" y="0"/>
            <a:ext cx="53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10</a:t>
            </a:r>
            <a:endParaRPr lang="en-RU" dirty="0"/>
          </a:p>
        </p:txBody>
      </p:sp>
      <p:pic>
        <p:nvPicPr>
          <p:cNvPr id="1028" name="Picture 4" descr="Spring MVC Tutorial">
            <a:extLst>
              <a:ext uri="{FF2B5EF4-FFF2-40B4-BE49-F238E27FC236}">
                <a16:creationId xmlns:a16="http://schemas.microsoft.com/office/drawing/2014/main" id="{DC7AB9FD-9091-41C0-9A98-7AE80482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93168"/>
            <a:ext cx="4038600" cy="206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CE55BA9-450C-4EEE-B0AA-4F072CD545DE}"/>
              </a:ext>
            </a:extLst>
          </p:cNvPr>
          <p:cNvSpPr/>
          <p:nvPr/>
        </p:nvSpPr>
        <p:spPr>
          <a:xfrm>
            <a:off x="838200" y="2192508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RESTful API - Spring MVC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5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2857500" y="6282258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Шаблон проектирования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MVC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4526-FDBC-17DD-4489-805F5D1BF70E}"/>
              </a:ext>
            </a:extLst>
          </p:cNvPr>
          <p:cNvSpPr txBox="1"/>
          <p:nvPr/>
        </p:nvSpPr>
        <p:spPr>
          <a:xfrm>
            <a:off x="11487405" y="0"/>
            <a:ext cx="70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10а</a:t>
            </a:r>
            <a:endParaRPr lang="en-RU" dirty="0"/>
          </a:p>
        </p:txBody>
      </p:sp>
      <p:pic>
        <p:nvPicPr>
          <p:cNvPr id="2050" name="Picture 2" descr="MVC (Model-View-Controller): что это такое и как пользоваться">
            <a:extLst>
              <a:ext uri="{FF2B5EF4-FFF2-40B4-BE49-F238E27FC236}">
                <a16:creationId xmlns:a16="http://schemas.microsoft.com/office/drawing/2014/main" id="{EB9C1B47-F0C6-4BC4-8F70-990D0DD3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01" y="1292488"/>
            <a:ext cx="8694198" cy="48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2648137" y="5376735"/>
            <a:ext cx="1434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Модель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4526-FDBC-17DD-4489-805F5D1BF70E}"/>
              </a:ext>
            </a:extLst>
          </p:cNvPr>
          <p:cNvSpPr txBox="1"/>
          <p:nvPr/>
        </p:nvSpPr>
        <p:spPr>
          <a:xfrm>
            <a:off x="11487405" y="0"/>
            <a:ext cx="70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/>
              <a:t>10б</a:t>
            </a:r>
            <a:endParaRPr lang="en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9EBC405-470D-4577-84D4-A644113F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47" y="1582341"/>
            <a:ext cx="5706493" cy="36933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BBB529"/>
                </a:solidFill>
                <a:latin typeface="JetBrains Mono"/>
              </a:rPr>
              <a:t>@</a:t>
            </a:r>
            <a:r>
              <a:rPr lang="en-US" altLang="ru-RU" dirty="0">
                <a:solidFill>
                  <a:srgbClr val="BBB529"/>
                </a:solidFill>
                <a:latin typeface="JetBrains Mono"/>
              </a:rPr>
              <a:t>Entity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Id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GeneratedValue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strategy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GenerationType.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IDENTITY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Long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username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password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ManyToMany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fetch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FetchType.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EAGER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Collection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Role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&gt;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ArrayList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&lt;&gt;();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1892D7-431F-497F-B763-7488D8C0B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611" y="2551837"/>
            <a:ext cx="4816503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Repository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interface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AppUserRepo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	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JpaRepository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Long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findByUsername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username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B9E382-0319-4DBA-9BE9-646065C83123}"/>
              </a:ext>
            </a:extLst>
          </p:cNvPr>
          <p:cNvSpPr/>
          <p:nvPr/>
        </p:nvSpPr>
        <p:spPr>
          <a:xfrm>
            <a:off x="8131095" y="5376736"/>
            <a:ext cx="212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Репозиторий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9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838200" y="1435980"/>
            <a:ext cx="60274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SPA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одностраничное веб-приложение, которое загружается на одну HTML-страницу.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CSR –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динамическое получение данных без перезагрузки страницы.</a:t>
            </a:r>
          </a:p>
          <a:p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SSR –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перезагрузка страницы для обновления данных.</a:t>
            </a:r>
          </a:p>
          <a:p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6" name="Picture 2" descr="Что такое SPA - особености и примеры одностраничных приложений для бизнеса">
            <a:extLst>
              <a:ext uri="{FF2B5EF4-FFF2-40B4-BE49-F238E27FC236}">
                <a16:creationId xmlns:a16="http://schemas.microsoft.com/office/drawing/2014/main" id="{6D15A0AC-65C5-46E8-ABE4-77F79E740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2" y="1252802"/>
            <a:ext cx="4853938" cy="53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EA106-4DC2-F372-6758-3A0D324DE2F5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11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0026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ТЕХНИЧЕСКОЕ ЗАДАНИЕ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504915" y="2495444"/>
            <a:ext cx="176974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Модули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Loans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D1B17-9DD2-865F-C029-1846E761FB3B}"/>
              </a:ext>
            </a:extLst>
          </p:cNvPr>
          <p:cNvSpPr txBox="1"/>
          <p:nvPr/>
        </p:nvSpPr>
        <p:spPr>
          <a:xfrm>
            <a:off x="11669087" y="0"/>
            <a:ext cx="5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12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96B6-538B-8E1E-751B-84FB9527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64" y="1934115"/>
            <a:ext cx="9455033" cy="41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ТЕХНИЧЕСКОЕ ЗАДАНИЕ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D1B17-9DD2-865F-C029-1846E761FB3B}"/>
              </a:ext>
            </a:extLst>
          </p:cNvPr>
          <p:cNvSpPr txBox="1"/>
          <p:nvPr/>
        </p:nvSpPr>
        <p:spPr>
          <a:xfrm>
            <a:off x="11543251" y="0"/>
            <a:ext cx="64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12а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B010-B772-5AEE-50E4-D5C0BD9E9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90" y="1293594"/>
            <a:ext cx="8196219" cy="54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ОГАНИЗАЦИЯ ПРОЦЕССА РАЗРАБОТКИ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1435359" y="1302609"/>
            <a:ext cx="46606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Agile –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итерации каждую неделю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44BB384B-A5D2-E1F1-C56A-BAB1652F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5358" y="1995108"/>
            <a:ext cx="9321283" cy="440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5">
            <a:extLst>
              <a:ext uri="{FF2B5EF4-FFF2-40B4-BE49-F238E27FC236}">
                <a16:creationId xmlns:a16="http://schemas.microsoft.com/office/drawing/2014/main" id="{9739F317-3A0A-F851-67D9-839151054AAC}"/>
              </a:ext>
            </a:extLst>
          </p:cNvPr>
          <p:cNvSpPr/>
          <p:nvPr/>
        </p:nvSpPr>
        <p:spPr>
          <a:xfrm>
            <a:off x="7524196" y="1302609"/>
            <a:ext cx="3232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Kanban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– </a:t>
            </a:r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канбан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-доска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46C8A-1BE8-BFD5-68A3-9730C4E7F079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975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КОМПОНЕНТЫ ИНТЕРФЕЙСА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7807720" y="5901589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ComboBox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A634B8-0540-49D9-A920-A977FC68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6150"/>
            <a:ext cx="4191000" cy="8014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7C72FC-C6DC-4518-A400-079190A5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5687"/>
            <a:ext cx="4099560" cy="8459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76531E-B0F1-47CE-B35F-23B387E54334}"/>
              </a:ext>
            </a:extLst>
          </p:cNvPr>
          <p:cNvSpPr/>
          <p:nvPr/>
        </p:nvSpPr>
        <p:spPr>
          <a:xfrm>
            <a:off x="1882140" y="2298665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TextField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FE4DE7-CBF9-436F-9BCD-E998D25D1435}"/>
              </a:ext>
            </a:extLst>
          </p:cNvPr>
          <p:cNvSpPr/>
          <p:nvPr/>
        </p:nvSpPr>
        <p:spPr>
          <a:xfrm>
            <a:off x="1836420" y="4226525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DateField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87BAEE-2DD2-4C5B-AC67-170CBB09F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40770"/>
            <a:ext cx="4099560" cy="846739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D243D85-959E-49F1-8EDB-92F8B3F6612A}"/>
              </a:ext>
            </a:extLst>
          </p:cNvPr>
          <p:cNvSpPr/>
          <p:nvPr/>
        </p:nvSpPr>
        <p:spPr>
          <a:xfrm>
            <a:off x="1882140" y="5901589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MoneyField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9AC156-B441-4305-8467-F34D9D8C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36148"/>
            <a:ext cx="5534380" cy="4351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0D134-A3DB-EDEE-1AB2-F7D715BC2077}"/>
              </a:ext>
            </a:extLst>
          </p:cNvPr>
          <p:cNvSpPr txBox="1"/>
          <p:nvPr/>
        </p:nvSpPr>
        <p:spPr>
          <a:xfrm>
            <a:off x="11630381" y="0"/>
            <a:ext cx="56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14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3522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ФОРМЫ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2981325" y="6240702"/>
            <a:ext cx="622935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Форма создания в модуле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Clients 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18B546F2-CE14-4667-9D2B-027E1DAD07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78221" y="1390648"/>
            <a:ext cx="7635558" cy="485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80ED0-C8A5-9BDA-9785-7CC2084EC28D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15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3592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АКТУАЛЬНОСТЬ ТЕМЫ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CE83D-80DE-4DB8-987C-8D54A8E2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542"/>
            <a:ext cx="10515600" cy="383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Бизнесу требуется специфичные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CRM-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системы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 разработка внутренних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CRM-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систем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Уход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гигантов из России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 потребность в замещении 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EDFAAF-5BED-4166-6BF5-A7AF5E6A065E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663782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ФИНАЛЬНЫЙ ИНТЕРФЕЙС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C2BFE4-ABCC-CAE2-53B6-353CA1E9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26" y="1303870"/>
            <a:ext cx="9235748" cy="4903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33463-2CDD-9B08-F955-FACAAFD99BD3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16</a:t>
            </a:r>
            <a:endParaRPr lang="en-RU" dirty="0"/>
          </a:p>
        </p:txBody>
      </p:sp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670BCF55-1409-2FBE-7959-3C445F9BB1C3}"/>
              </a:ext>
            </a:extLst>
          </p:cNvPr>
          <p:cNvSpPr/>
          <p:nvPr/>
        </p:nvSpPr>
        <p:spPr>
          <a:xfrm>
            <a:off x="1909762" y="6258396"/>
            <a:ext cx="83724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Финальный интерфейс на примере модуля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Clients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39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ЗАКЛЮЧЕНИЕ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43" y="1619077"/>
            <a:ext cx="9742714" cy="46726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Проанализированы существующие системы.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Составлена архитектура.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Проанализированы и подобраны технологии.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Составлено ТЗ и определен подход к разработке.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Разработан каркас и программный конструктор.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Разработан прототип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CRM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-системы.</a:t>
            </a:r>
          </a:p>
          <a:p>
            <a:pPr marL="0" indent="0" algn="ctr">
              <a:buNone/>
            </a:pP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Готовое решение упрощает и ускоряет разработку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6B529-028C-27E9-E169-B11F867CBAB1}"/>
              </a:ext>
            </a:extLst>
          </p:cNvPr>
          <p:cNvSpPr txBox="1"/>
          <p:nvPr/>
        </p:nvSpPr>
        <p:spPr>
          <a:xfrm>
            <a:off x="11685865" y="0"/>
            <a:ext cx="5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17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9035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549" y="2648118"/>
            <a:ext cx="10034902" cy="1561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7200" b="1" dirty="0">
                <a:solidFill>
                  <a:schemeClr val="accent1">
                    <a:lumMod val="50000"/>
                  </a:schemeClr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9707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ЗАДАЧИ РАБОТЫ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757" y="1734451"/>
            <a:ext cx="9742714" cy="4290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Анализ типовых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CRM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-систем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Формирование архитектуры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Анализ и подбор технологий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Разработка каркаса и программного конструктора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Создание прототипа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CRM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-системы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DBFF4C-C249-405D-A4F8-91E4F28F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" y="1789965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D4D7E7D-FEA7-4C08-BFEC-3401A669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4" y="2433777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2FC11C3-E903-4124-9281-2E596606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3" y="3138174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E8F0A9-641A-4B56-BD84-FB4A2B04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2" y="3813120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AF3B600-B103-4D11-B2BF-6E47A538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1" y="4990365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61A5C-C2DC-041A-FC74-662D4574CEB4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3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78109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ЗАДАЧИ РАБОТЫ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C61A5C-C2DC-041A-FC74-662D4574CEB4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3а</a:t>
            </a:r>
            <a:endParaRPr lang="en-RU" sz="2400" dirty="0"/>
          </a:p>
        </p:txBody>
      </p:sp>
      <p:pic>
        <p:nvPicPr>
          <p:cNvPr id="17" name="Picture">
            <a:extLst>
              <a:ext uri="{FF2B5EF4-FFF2-40B4-BE49-F238E27FC236}">
                <a16:creationId xmlns:a16="http://schemas.microsoft.com/office/drawing/2014/main" id="{929B72B5-B314-F306-1103-09DEECEE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4231" y="1236548"/>
            <a:ext cx="9683538" cy="554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36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ТИПЫ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CRM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-СИСТЕМ</a:t>
            </a:r>
            <a:endParaRPr lang="ru-RU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CE83D-80DE-4DB8-987C-8D54A8E2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261" y="1896589"/>
            <a:ext cx="9161477" cy="4018476"/>
          </a:xfrm>
        </p:spPr>
        <p:txBody>
          <a:bodyPr>
            <a:normAutofit lnSpcReduction="10000"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Стратегические CRM – привлечение и удержание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клиентов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Операционные CRM – обслуживание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Аналитические CRM – обработка данных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3200" b="1" dirty="0" err="1">
                <a:solidFill>
                  <a:schemeClr val="accent1">
                    <a:lumMod val="50000"/>
                  </a:schemeClr>
                </a:solidFill>
              </a:rPr>
              <a:t>Коллаборативные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 CRM – объединение заинтересованных сторон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3A8448-7C57-6B71-7214-438EF73CDF2C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4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20845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СТРУКТУРА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CRM-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СИСТЕМЫ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49" y="1886309"/>
            <a:ext cx="6508259" cy="429055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Хранилище данных</a:t>
            </a: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Прослойка бизнес-логики</a:t>
            </a: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Графический интерфейс</a:t>
            </a:r>
          </a:p>
        </p:txBody>
      </p:sp>
      <p:pic>
        <p:nvPicPr>
          <p:cNvPr id="2052" name="Picture 4" descr="Microservice icon PNG and SVG Vector Free Download">
            <a:extLst>
              <a:ext uri="{FF2B5EF4-FFF2-40B4-BE49-F238E27FC236}">
                <a16:creationId xmlns:a16="http://schemas.microsoft.com/office/drawing/2014/main" id="{D28C5D23-1A35-42C6-9336-F40CBC38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54" y="2979576"/>
            <a:ext cx="1446746" cy="161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B8BBA7-329A-4D15-BFDF-139680C49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54" y="4805159"/>
            <a:ext cx="1446745" cy="1446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CBAAC-EC9F-4E32-AF49-005FA21C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53" y="1458565"/>
            <a:ext cx="1446746" cy="144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FB276-3057-8674-D06E-8801CB01EAA1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5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44058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АРХИТЕКТУРА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3359478" y="5775782"/>
            <a:ext cx="5473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chemeClr val="accent1">
                    <a:lumMod val="50000"/>
                  </a:schemeClr>
                </a:solidFill>
              </a:rPr>
              <a:t>Микросервисная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 архитектура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660E19-695D-4925-8EAB-26E88587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7" y="1648767"/>
            <a:ext cx="10790482" cy="4126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84BDD-95AA-1B5F-CF1A-8ECBAF9767E7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6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7627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МЕХАНИЗМЫ ИНФОРМАЦИОННОЙ БЕЗОПАСНОСТИ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954"/>
            <a:ext cx="5631024" cy="371052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Идентификация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Аутентификация</a:t>
            </a: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Авторизация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CORS</a:t>
            </a: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Валидация</a:t>
            </a:r>
          </a:p>
        </p:txBody>
      </p:sp>
      <p:pic>
        <p:nvPicPr>
          <p:cNvPr id="3074" name="Picture 2" descr="TheKenyanDev: Access &amp; Refresh Tokens - A Deep Dive into the JWT  Authentication Flow By Building an Authentication System with NodeJS &amp; Redis">
            <a:extLst>
              <a:ext uri="{FF2B5EF4-FFF2-40B4-BE49-F238E27FC236}">
                <a16:creationId xmlns:a16="http://schemas.microsoft.com/office/drawing/2014/main" id="{2DF2A570-AD72-427B-93EB-49AC6B21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76" y="1065244"/>
            <a:ext cx="4640424" cy="29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Security примеры - Leo Life Blog">
            <a:extLst>
              <a:ext uri="{FF2B5EF4-FFF2-40B4-BE49-F238E27FC236}">
                <a16:creationId xmlns:a16="http://schemas.microsoft.com/office/drawing/2014/main" id="{F8C47E64-AF43-4752-A72B-87612102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66" y="3247703"/>
            <a:ext cx="5585044" cy="31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00B9F-D2A9-6CF0-099F-35DAB6399137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7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308565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ТЕХНОЛОГИИ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ava — Википедия">
            <a:extLst>
              <a:ext uri="{FF2B5EF4-FFF2-40B4-BE49-F238E27FC236}">
                <a16:creationId xmlns:a16="http://schemas.microsoft.com/office/drawing/2014/main" id="{C7008FA8-E91F-4CEF-9208-6B2D3BAA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697"/>
            <a:ext cx="1033621" cy="18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ring | Home">
            <a:extLst>
              <a:ext uri="{FF2B5EF4-FFF2-40B4-BE49-F238E27FC236}">
                <a16:creationId xmlns:a16="http://schemas.microsoft.com/office/drawing/2014/main" id="{B8DD0392-507F-4825-AA21-78A39926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57" y="1505050"/>
            <a:ext cx="4599090" cy="22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613775" y="1237860"/>
            <a:ext cx="1415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BACKEND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E15F80-38DD-435B-9C8F-EC4DDA7F8E4D}"/>
              </a:ext>
            </a:extLst>
          </p:cNvPr>
          <p:cNvSpPr/>
          <p:nvPr/>
        </p:nvSpPr>
        <p:spPr>
          <a:xfrm>
            <a:off x="613775" y="3858590"/>
            <a:ext cx="1605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FRONTEND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6D754A1A-6F99-4E52-BF19-30B0A0CC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6" y="4454553"/>
            <a:ext cx="1704027" cy="17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ext.js — Википедия">
            <a:extLst>
              <a:ext uri="{FF2B5EF4-FFF2-40B4-BE49-F238E27FC236}">
                <a16:creationId xmlns:a16="http://schemas.microsoft.com/office/drawing/2014/main" id="{838088E9-3DDA-4C69-BE8F-E6EEE75E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00" y="4494948"/>
            <a:ext cx="2695357" cy="16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me | Yarn - Package Manager">
            <a:extLst>
              <a:ext uri="{FF2B5EF4-FFF2-40B4-BE49-F238E27FC236}">
                <a16:creationId xmlns:a16="http://schemas.microsoft.com/office/drawing/2014/main" id="{884CB342-E396-450E-A159-B3C88175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57" y="4634467"/>
            <a:ext cx="2919791" cy="13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7E4A3D-7A76-373B-E2C6-A07592B0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516" y="1894350"/>
            <a:ext cx="4493740" cy="15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1D85B-CE25-7D5A-A46F-B44E20F59F72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8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87998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433</Words>
  <Application>Microsoft Macintosh PowerPoint</Application>
  <PresentationFormat>Widescreen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JetBrains Mono</vt:lpstr>
      <vt:lpstr>Тема Office</vt:lpstr>
      <vt:lpstr>Анализ типовых CRM-систем и определение оптимального инструментария для их разработки</vt:lpstr>
      <vt:lpstr>АКТУАЛЬНОСТЬ ТЕМЫ</vt:lpstr>
      <vt:lpstr>ЗАДАЧИ РАБОТЫ</vt:lpstr>
      <vt:lpstr>ЗАДАЧИ РАБОТЫ</vt:lpstr>
      <vt:lpstr>ТИПЫ CRM-СИСТЕМ</vt:lpstr>
      <vt:lpstr>СТРУКТУРА CRM-СИСТЕМЫ</vt:lpstr>
      <vt:lpstr>АРХИТЕКТУРА</vt:lpstr>
      <vt:lpstr>МЕХАНИЗМЫ ИНФОРМАЦИОННОЙ БЕЗОПАСНОСТИ</vt:lpstr>
      <vt:lpstr>ТЕХНОЛОГИИ</vt:lpstr>
      <vt:lpstr>БАЗА ДАННЫХ</vt:lpstr>
      <vt:lpstr>BACKEND</vt:lpstr>
      <vt:lpstr>BACKEND</vt:lpstr>
      <vt:lpstr>BACKEND</vt:lpstr>
      <vt:lpstr>FRONTEND</vt:lpstr>
      <vt:lpstr>ТЕХНИЧЕСКОЕ ЗАДАНИЕ</vt:lpstr>
      <vt:lpstr>ТЕХНИЧЕСКОЕ ЗАДАНИЕ</vt:lpstr>
      <vt:lpstr>ОГАНИЗАЦИЯ ПРОЦЕССА РАЗРАБОТКИ</vt:lpstr>
      <vt:lpstr>КОМПОНЕНТЫ ИНТЕРФЕЙСА</vt:lpstr>
      <vt:lpstr>ФОРМЫ</vt:lpstr>
      <vt:lpstr>ФИНАЛЬНЫЙ ИНТЕРФЕЙС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типовых CRM</dc:title>
  <dc:creator>Олег Взюков</dc:creator>
  <cp:lastModifiedBy>Олег Взюков</cp:lastModifiedBy>
  <cp:revision>202</cp:revision>
  <dcterms:created xsi:type="dcterms:W3CDTF">2022-05-22T18:06:12Z</dcterms:created>
  <dcterms:modified xsi:type="dcterms:W3CDTF">2022-06-22T13:34:49Z</dcterms:modified>
</cp:coreProperties>
</file>